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399288" cy="43200638"/>
  <p:notesSz cx="6858000" cy="9144000"/>
  <p:defaultTextStyle>
    <a:defPPr>
      <a:defRPr lang="pt-BR"/>
    </a:defPPr>
    <a:lvl1pPr marL="0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1pPr>
    <a:lvl2pPr marL="1814398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2pPr>
    <a:lvl3pPr marL="3628796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3pPr>
    <a:lvl4pPr marL="5443195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4pPr>
    <a:lvl5pPr marL="7257593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5pPr>
    <a:lvl6pPr marL="9071991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6pPr>
    <a:lvl7pPr marL="10886389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7pPr>
    <a:lvl8pPr marL="12700787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8pPr>
    <a:lvl9pPr marL="14515186" algn="l" defTabSz="3628796" rtl="0" eaLnBrk="1" latinLnBrk="0" hangingPunct="1">
      <a:defRPr sz="71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599"/>
  </p:normalViewPr>
  <p:slideViewPr>
    <p:cSldViewPr snapToGrid="0" snapToObjects="1">
      <p:cViewPr>
        <p:scale>
          <a:sx n="25" d="100"/>
          <a:sy n="25" d="100"/>
        </p:scale>
        <p:origin x="672" y="-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9947" y="7070108"/>
            <a:ext cx="27539395" cy="15040222"/>
          </a:xfrm>
        </p:spPr>
        <p:txBody>
          <a:bodyPr anchor="b"/>
          <a:lstStyle>
            <a:lvl1pPr algn="ctr">
              <a:defRPr sz="21259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49911" y="22690338"/>
            <a:ext cx="24299466" cy="10430151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51" indent="0" algn="ctr">
              <a:buNone/>
              <a:defRPr sz="7086"/>
            </a:lvl2pPr>
            <a:lvl3pPr marL="3239902" indent="0" algn="ctr">
              <a:buNone/>
              <a:defRPr sz="6378"/>
            </a:lvl3pPr>
            <a:lvl4pPr marL="4859853" indent="0" algn="ctr">
              <a:buNone/>
              <a:defRPr sz="5669"/>
            </a:lvl4pPr>
            <a:lvl5pPr marL="6479804" indent="0" algn="ctr">
              <a:buNone/>
              <a:defRPr sz="5669"/>
            </a:lvl5pPr>
            <a:lvl6pPr marL="8099755" indent="0" algn="ctr">
              <a:buNone/>
              <a:defRPr sz="5669"/>
            </a:lvl6pPr>
            <a:lvl7pPr marL="9719706" indent="0" algn="ctr">
              <a:buNone/>
              <a:defRPr sz="5669"/>
            </a:lvl7pPr>
            <a:lvl8pPr marL="11339657" indent="0" algn="ctr">
              <a:buNone/>
              <a:defRPr sz="5669"/>
            </a:lvl8pPr>
            <a:lvl9pPr marL="12959608" indent="0" algn="ctr">
              <a:buNone/>
              <a:defRPr sz="5669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185742" y="2300034"/>
            <a:ext cx="6986096" cy="36610544"/>
          </a:xfrm>
        </p:spPr>
        <p:txBody>
          <a:bodyPr vert="eaVert"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27453" y="2300034"/>
            <a:ext cx="20553298" cy="3661054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0578" y="10770172"/>
            <a:ext cx="27944386" cy="17970262"/>
          </a:xfrm>
        </p:spPr>
        <p:txBody>
          <a:bodyPr anchor="b"/>
          <a:lstStyle>
            <a:lvl1pPr>
              <a:defRPr sz="21259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0578" y="28910440"/>
            <a:ext cx="27944386" cy="9450136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/>
                </a:solidFill>
              </a:defRPr>
            </a:lvl1pPr>
            <a:lvl2pPr marL="1619951" indent="0">
              <a:buNone/>
              <a:defRPr sz="7086">
                <a:solidFill>
                  <a:schemeClr val="tx1">
                    <a:tint val="75000"/>
                  </a:schemeClr>
                </a:solidFill>
              </a:defRPr>
            </a:lvl2pPr>
            <a:lvl3pPr marL="3239902" indent="0">
              <a:buNone/>
              <a:defRPr sz="6378">
                <a:solidFill>
                  <a:schemeClr val="tx1">
                    <a:tint val="75000"/>
                  </a:schemeClr>
                </a:solidFill>
              </a:defRPr>
            </a:lvl3pPr>
            <a:lvl4pPr marL="4859853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4pPr>
            <a:lvl5pPr marL="647980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5pPr>
            <a:lvl6pPr marL="8099755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6pPr>
            <a:lvl7pPr marL="971970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7pPr>
            <a:lvl8pPr marL="1133965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8pPr>
            <a:lvl9pPr marL="12959608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27451" y="11500170"/>
            <a:ext cx="13769697" cy="2741040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02140" y="11500170"/>
            <a:ext cx="13769697" cy="2741040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300044"/>
            <a:ext cx="27944386" cy="8350126"/>
          </a:xfrm>
        </p:spPr>
        <p:txBody>
          <a:bodyPr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675" y="10590160"/>
            <a:ext cx="13706415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675" y="15780233"/>
            <a:ext cx="13706415" cy="2321034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402142" y="10590160"/>
            <a:ext cx="13773917" cy="5190073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51" indent="0">
              <a:buNone/>
              <a:defRPr sz="7086" b="1"/>
            </a:lvl2pPr>
            <a:lvl3pPr marL="3239902" indent="0">
              <a:buNone/>
              <a:defRPr sz="6378" b="1"/>
            </a:lvl3pPr>
            <a:lvl4pPr marL="4859853" indent="0">
              <a:buNone/>
              <a:defRPr sz="5669" b="1"/>
            </a:lvl4pPr>
            <a:lvl5pPr marL="6479804" indent="0">
              <a:buNone/>
              <a:defRPr sz="5669" b="1"/>
            </a:lvl5pPr>
            <a:lvl6pPr marL="8099755" indent="0">
              <a:buNone/>
              <a:defRPr sz="5669" b="1"/>
            </a:lvl6pPr>
            <a:lvl7pPr marL="9719706" indent="0">
              <a:buNone/>
              <a:defRPr sz="5669" b="1"/>
            </a:lvl7pPr>
            <a:lvl8pPr marL="11339657" indent="0">
              <a:buNone/>
              <a:defRPr sz="5669" b="1"/>
            </a:lvl8pPr>
            <a:lvl9pPr marL="12959608" indent="0">
              <a:buNone/>
              <a:defRPr sz="5669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402142" y="15780233"/>
            <a:ext cx="13773917" cy="2321034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73917" y="6220102"/>
            <a:ext cx="16402140" cy="30700453"/>
          </a:xfrm>
        </p:spPr>
        <p:txBody>
          <a:bodyPr/>
          <a:lstStyle>
            <a:lvl1pPr>
              <a:defRPr sz="11338"/>
            </a:lvl1pPr>
            <a:lvl2pPr>
              <a:defRPr sz="9921"/>
            </a:lvl2pPr>
            <a:lvl3pPr>
              <a:defRPr sz="8504"/>
            </a:lvl3pPr>
            <a:lvl4pPr>
              <a:defRPr sz="7086"/>
            </a:lvl4pPr>
            <a:lvl5pPr>
              <a:defRPr sz="7086"/>
            </a:lvl5pPr>
            <a:lvl6pPr>
              <a:defRPr sz="7086"/>
            </a:lvl6pPr>
            <a:lvl7pPr>
              <a:defRPr sz="7086"/>
            </a:lvl7pPr>
            <a:lvl8pPr>
              <a:defRPr sz="7086"/>
            </a:lvl8pPr>
            <a:lvl9pPr>
              <a:defRPr sz="7086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671" y="2880042"/>
            <a:ext cx="10449614" cy="10080149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73917" y="6220102"/>
            <a:ext cx="16402140" cy="30700453"/>
          </a:xfrm>
        </p:spPr>
        <p:txBody>
          <a:bodyPr anchor="t"/>
          <a:lstStyle>
            <a:lvl1pPr marL="0" indent="0">
              <a:buNone/>
              <a:defRPr sz="11338"/>
            </a:lvl1pPr>
            <a:lvl2pPr marL="1619951" indent="0">
              <a:buNone/>
              <a:defRPr sz="9921"/>
            </a:lvl2pPr>
            <a:lvl3pPr marL="3239902" indent="0">
              <a:buNone/>
              <a:defRPr sz="8504"/>
            </a:lvl3pPr>
            <a:lvl4pPr marL="4859853" indent="0">
              <a:buNone/>
              <a:defRPr sz="7086"/>
            </a:lvl4pPr>
            <a:lvl5pPr marL="6479804" indent="0">
              <a:buNone/>
              <a:defRPr sz="7086"/>
            </a:lvl5pPr>
            <a:lvl6pPr marL="8099755" indent="0">
              <a:buNone/>
              <a:defRPr sz="7086"/>
            </a:lvl6pPr>
            <a:lvl7pPr marL="9719706" indent="0">
              <a:buNone/>
              <a:defRPr sz="7086"/>
            </a:lvl7pPr>
            <a:lvl8pPr marL="11339657" indent="0">
              <a:buNone/>
              <a:defRPr sz="7086"/>
            </a:lvl8pPr>
            <a:lvl9pPr marL="12959608" indent="0">
              <a:buNone/>
              <a:defRPr sz="7086"/>
            </a:lvl9pPr>
          </a:lstStyle>
          <a:p>
            <a:r>
              <a:rPr lang="pt-BR"/>
              <a:t>Arraste a imagem para o espaço reservado ou clique no ícone para adicionar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1671" y="12960191"/>
            <a:ext cx="10449614" cy="24010358"/>
          </a:xfrm>
        </p:spPr>
        <p:txBody>
          <a:bodyPr/>
          <a:lstStyle>
            <a:lvl1pPr marL="0" indent="0">
              <a:buNone/>
              <a:defRPr sz="5669"/>
            </a:lvl1pPr>
            <a:lvl2pPr marL="1619951" indent="0">
              <a:buNone/>
              <a:defRPr sz="4960"/>
            </a:lvl2pPr>
            <a:lvl3pPr marL="3239902" indent="0">
              <a:buNone/>
              <a:defRPr sz="4252"/>
            </a:lvl3pPr>
            <a:lvl4pPr marL="4859853" indent="0">
              <a:buNone/>
              <a:defRPr sz="3543"/>
            </a:lvl4pPr>
            <a:lvl5pPr marL="6479804" indent="0">
              <a:buNone/>
              <a:defRPr sz="3543"/>
            </a:lvl5pPr>
            <a:lvl6pPr marL="8099755" indent="0">
              <a:buNone/>
              <a:defRPr sz="3543"/>
            </a:lvl6pPr>
            <a:lvl7pPr marL="9719706" indent="0">
              <a:buNone/>
              <a:defRPr sz="3543"/>
            </a:lvl7pPr>
            <a:lvl8pPr marL="11339657" indent="0">
              <a:buNone/>
              <a:defRPr sz="3543"/>
            </a:lvl8pPr>
            <a:lvl9pPr marL="12959608" indent="0">
              <a:buNone/>
              <a:defRPr sz="3543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27451" y="2300044"/>
            <a:ext cx="27944386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27451" y="11500170"/>
            <a:ext cx="27944386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451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E3BC9-8069-524B-A272-3DF7944FA34E}" type="datetimeFigureOut">
              <a:rPr lang="pt-BR" smtClean="0"/>
              <a:t>01/11/2017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32264" y="40040601"/>
            <a:ext cx="1093476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81997" y="40040601"/>
            <a:ext cx="7289840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99068-5C86-C346-BF55-7C4461E6EC4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0167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39902" rtl="0" eaLnBrk="1" latinLnBrk="0" hangingPunct="1">
        <a:lnSpc>
          <a:spcPct val="90000"/>
        </a:lnSpc>
        <a:spcBef>
          <a:spcPct val="0"/>
        </a:spcBef>
        <a:buNone/>
        <a:defRPr sz="1559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76" indent="-809976" algn="l" defTabSz="3239902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27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878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6" kern="1200">
          <a:solidFill>
            <a:schemeClr val="tx1"/>
          </a:solidFill>
          <a:latin typeface="+mn-lt"/>
          <a:ea typeface="+mn-ea"/>
          <a:cs typeface="+mn-cs"/>
        </a:defRPr>
      </a:lvl3pPr>
      <a:lvl4pPr marL="5669829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780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731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682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633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584" indent="-809976" algn="l" defTabSz="323990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51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02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853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804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755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706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657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608" algn="l" defTabSz="3239902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://www.estalando.com.b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17586" y="1217661"/>
            <a:ext cx="6249080" cy="2499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11237459" y="587827"/>
            <a:ext cx="21161829" cy="340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SISTEMA DE ANÚNCIOS E MARKETING DIGITAL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r>
              <a:rPr lang="pt-BR" sz="6000" dirty="0">
                <a:solidFill>
                  <a:schemeClr val="bg1"/>
                </a:solidFill>
              </a:rPr>
              <a:t>Autor: </a:t>
            </a:r>
            <a:r>
              <a:rPr lang="pt-BR" sz="6000" b="1" dirty="0">
                <a:solidFill>
                  <a:schemeClr val="bg1"/>
                </a:solidFill>
              </a:rPr>
              <a:t>Conrado dos Santos Alves Saud¹</a:t>
            </a:r>
          </a:p>
          <a:p>
            <a:r>
              <a:rPr lang="pt-BR" sz="6000" dirty="0">
                <a:solidFill>
                  <a:schemeClr val="bg1"/>
                </a:solidFill>
              </a:rPr>
              <a:t>Orientador: </a:t>
            </a:r>
            <a:r>
              <a:rPr lang="pt-BR" sz="6000" b="1" dirty="0" err="1">
                <a:solidFill>
                  <a:schemeClr val="bg1"/>
                </a:solidFill>
              </a:rPr>
              <a:t>Dheyson</a:t>
            </a:r>
            <a:r>
              <a:rPr lang="pt-BR" sz="6000" b="1" dirty="0">
                <a:solidFill>
                  <a:schemeClr val="bg1"/>
                </a:solidFill>
              </a:rPr>
              <a:t> </a:t>
            </a:r>
            <a:r>
              <a:rPr lang="pt-BR" sz="6000" b="1" dirty="0" err="1">
                <a:solidFill>
                  <a:schemeClr val="bg1"/>
                </a:solidFill>
              </a:rPr>
              <a:t>Wildny</a:t>
            </a:r>
            <a:r>
              <a:rPr lang="pt-BR" sz="6000" b="1" dirty="0">
                <a:solidFill>
                  <a:schemeClr val="bg1"/>
                </a:solidFill>
              </a:rPr>
              <a:t> Cruz Souza²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1383391" y="4485521"/>
            <a:ext cx="2957558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DE INFORMAÇÃO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1383391" y="7863840"/>
            <a:ext cx="14096095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/>
              <a:t>RESUMO</a:t>
            </a:r>
          </a:p>
          <a:p>
            <a:endParaRPr lang="pt-BR" sz="3600" dirty="0"/>
          </a:p>
          <a:p>
            <a:pPr algn="just"/>
            <a:r>
              <a:rPr lang="pt-BR" sz="4800" dirty="0"/>
              <a:t>Mais do que um site de anúncios, uma plataforma de marketing digital. Este é o slogan que o sistema carrega consigo. Oferecer aos usuários uma vasta opção de novos lugares para conhecer, com direito a avaliações de outros usuários e informações de contato da empresa desejada. A empresa por sua vez, desfruta de um sistema inteiramente gratuito, afim de adquirir novos fregueses e o conhecimento de um novo público para seu negócio. 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16797562" y="7863840"/>
            <a:ext cx="14096095" cy="7386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/>
              <a:t>OBJETIVOS</a:t>
            </a:r>
          </a:p>
          <a:p>
            <a:endParaRPr lang="pt-BR" sz="3600" dirty="0"/>
          </a:p>
          <a:p>
            <a:pPr algn="just"/>
            <a:r>
              <a:rPr lang="pt-BR" sz="4800" dirty="0"/>
              <a:t>Desenvolver um site de anúncios de alimentícios que possa se assemelhar a uma rede social, onde usuários podem avaliar, comentar, compartilhar e recomendar tal anúncio de um local para seus amigos. Aos empresários, oferecer uma ferramenta de marketing digital com acesso a relatórios, customização de seus anúncios e também um espaço na internet para divulgar informações do seu negócio.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1361617" y="16255447"/>
            <a:ext cx="14096095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/>
              <a:t>TECNOLOGIAS UTILIZADAS</a:t>
            </a:r>
          </a:p>
          <a:p>
            <a:endParaRPr lang="pt-BR" sz="3600" dirty="0"/>
          </a:p>
          <a:p>
            <a:pPr marL="685800" indent="-685800" algn="just">
              <a:buFont typeface="Wingdings" charset="2"/>
              <a:buChar char="§"/>
            </a:pPr>
            <a:r>
              <a:rPr lang="pt-BR" sz="4800" dirty="0"/>
              <a:t>PHP 7.0</a:t>
            </a:r>
          </a:p>
          <a:p>
            <a:pPr marL="685800" indent="-685800" algn="just">
              <a:buFont typeface="Wingdings" charset="2"/>
              <a:buChar char="§"/>
            </a:pPr>
            <a:r>
              <a:rPr lang="pt-BR" sz="4800" dirty="0"/>
              <a:t>MYSQL 5.6</a:t>
            </a:r>
          </a:p>
          <a:p>
            <a:pPr marL="685800" indent="-685800" algn="just">
              <a:buFont typeface="Wingdings" charset="2"/>
              <a:buChar char="§"/>
            </a:pPr>
            <a:r>
              <a:rPr lang="pt-BR" sz="4800" dirty="0"/>
              <a:t>NETBEANS 8.0 E PHPMYADMIN 4.5</a:t>
            </a:r>
          </a:p>
          <a:p>
            <a:pPr marL="685800" indent="-685800" algn="just">
              <a:buFont typeface="Wingdings" charset="2"/>
              <a:buChar char="§"/>
            </a:pPr>
            <a:r>
              <a:rPr lang="pt-BR" sz="4800" dirty="0"/>
              <a:t>BOOTSTRAP V3 E V4</a:t>
            </a:r>
          </a:p>
          <a:p>
            <a:pPr marL="685800" indent="-685800" algn="just">
              <a:buFont typeface="Wingdings" charset="2"/>
              <a:buChar char="§"/>
            </a:pPr>
            <a:r>
              <a:rPr lang="pt-BR" sz="4800" dirty="0"/>
              <a:t>APIS: FACEBOOK, GOOGLE MAPS E ANALYTICS</a:t>
            </a:r>
          </a:p>
        </p:txBody>
      </p:sp>
      <p:sp>
        <p:nvSpPr>
          <p:cNvPr id="14" name="CaixaDeTexto 13"/>
          <p:cNvSpPr txBox="1"/>
          <p:nvPr/>
        </p:nvSpPr>
        <p:spPr>
          <a:xfrm>
            <a:off x="16775790" y="15562221"/>
            <a:ext cx="14096095" cy="7386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/>
              <a:t>CONCLUSÃO</a:t>
            </a:r>
          </a:p>
          <a:p>
            <a:endParaRPr lang="pt-BR" sz="3600" dirty="0"/>
          </a:p>
          <a:p>
            <a:pPr algn="just"/>
            <a:r>
              <a:rPr lang="pt-BR" sz="4800" dirty="0"/>
              <a:t>Para o sistema, foi escolhido o nome Estalando³ e já pode ser encontrado na internet no endereço </a:t>
            </a:r>
            <a:r>
              <a:rPr lang="pt-BR" sz="4800" dirty="0">
                <a:hlinkClick r:id="rId4"/>
              </a:rPr>
              <a:t>www.estalando.com.br</a:t>
            </a:r>
            <a:r>
              <a:rPr lang="pt-BR" sz="4800" dirty="0"/>
              <a:t>. O usuário que possuir um negócio pode cadastrá-lo no site, e a todos os usuários que desejam conhecer locais novos e realizar avaliações sobre o mesmo também podem acessar o site e desfrutar das novidades. Acesse o site e conheça mais sobre o projeto que está disponível na cidade de Franca.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1361618" y="22873837"/>
            <a:ext cx="14096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/>
              <a:t>TELAS DO PROJETO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1361617" y="38033948"/>
            <a:ext cx="2951026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/>
              <a:t>PRINCIPAIS REFERÊNCIAS BIBLIOGRÁFICAS</a:t>
            </a:r>
          </a:p>
          <a:p>
            <a:endParaRPr lang="pt-BR" sz="3600" dirty="0"/>
          </a:p>
          <a:p>
            <a:pPr algn="just"/>
            <a:endParaRPr lang="pt-BR" sz="1000" dirty="0"/>
          </a:p>
          <a:p>
            <a:pPr algn="just"/>
            <a:r>
              <a:rPr lang="pt-BR" sz="4800" dirty="0"/>
              <a:t>BEIGHLEY, LYNN. </a:t>
            </a:r>
            <a:r>
              <a:rPr lang="pt-BR" sz="4800" b="1" dirty="0"/>
              <a:t>Use A Cabeça! </a:t>
            </a:r>
            <a:r>
              <a:rPr lang="pt-BR" sz="4800" b="1" dirty="0" err="1"/>
              <a:t>PhP</a:t>
            </a:r>
            <a:r>
              <a:rPr lang="pt-BR" sz="4800" b="1" dirty="0"/>
              <a:t> e MySQL</a:t>
            </a:r>
            <a:r>
              <a:rPr lang="pt-BR" sz="4800" dirty="0"/>
              <a:t>. 1. ed. Rio de Janeiro: Alta Books, 2010.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1361617" y="40711082"/>
            <a:ext cx="295102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¹ - Graduando de 2017 do curso de Sistemas de Informação, da Universidade de Franca.</a:t>
            </a:r>
          </a:p>
          <a:p>
            <a:r>
              <a:rPr lang="pt-BR" sz="3200" b="1" dirty="0">
                <a:solidFill>
                  <a:schemeClr val="bg1"/>
                </a:solidFill>
              </a:rPr>
              <a:t>² - Professor Orientador do curso de Sistemas de Informação, da Universidade de Franca.</a:t>
            </a:r>
          </a:p>
          <a:p>
            <a:r>
              <a:rPr lang="pt-BR" sz="3200" b="1" dirty="0">
                <a:solidFill>
                  <a:schemeClr val="bg1"/>
                </a:solidFill>
              </a:rPr>
              <a:t>³ - Disponível em www.estalando.com.br.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41A92BA-319F-414B-A6CC-9FA3715D3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03091" y="24118386"/>
            <a:ext cx="13555880" cy="6375689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BFA8444A-212D-47F8-8430-B80734485B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03091" y="30815912"/>
            <a:ext cx="13615582" cy="6372173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FE23D4DD-A18E-47D9-8894-553CF0E384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1617" y="30842139"/>
            <a:ext cx="13824872" cy="6401917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DD377439-5306-4B30-AAA8-E452331B9E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61617" y="24092158"/>
            <a:ext cx="13824872" cy="655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319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254</TotalTime>
  <Words>350</Words>
  <Application>Microsoft Office PowerPoint</Application>
  <PresentationFormat>Personalizar</PresentationFormat>
  <Paragraphs>29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Dheyson Wildny</dc:creator>
  <cp:lastModifiedBy>Conrado</cp:lastModifiedBy>
  <cp:revision>24</cp:revision>
  <dcterms:created xsi:type="dcterms:W3CDTF">2016-10-28T02:19:30Z</dcterms:created>
  <dcterms:modified xsi:type="dcterms:W3CDTF">2017-11-01T17:35:11Z</dcterms:modified>
</cp:coreProperties>
</file>

<file path=docProps/thumbnail.jpeg>
</file>